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59" r:id="rId6"/>
    <p:sldId id="260" r:id="rId7"/>
    <p:sldId id="264" r:id="rId8"/>
    <p:sldId id="265" r:id="rId9"/>
    <p:sldId id="261" r:id="rId10"/>
    <p:sldId id="262"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5AA442ED-C55F-4F17-9855-863B2E77B4AB}" type="datetimeFigureOut">
              <a:rPr lang="en-US" smtClean="0"/>
              <a:pPr/>
              <a:t>2/3/2012</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87E1424-ACB5-42FC-AA98-F569DF7F2C74}"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random/>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A442ED-C55F-4F17-9855-863B2E77B4AB}" type="datetimeFigureOut">
              <a:rPr lang="en-US" smtClean="0"/>
              <a:pPr/>
              <a:t>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87E1424-ACB5-42FC-AA98-F569DF7F2C74}" type="slidenum">
              <a:rPr lang="en-US" smtClean="0"/>
              <a:pPr/>
              <a:t>‹#›</a:t>
            </a:fld>
            <a:endParaRPr lang="en-US"/>
          </a:p>
        </p:txBody>
      </p:sp>
    </p:spTree>
  </p:cSld>
  <p:clrMapOvr>
    <a:masterClrMapping/>
  </p:clrMapOvr>
  <p:transition>
    <p:rand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A442ED-C55F-4F17-9855-863B2E77B4AB}" type="datetimeFigureOut">
              <a:rPr lang="en-US" smtClean="0"/>
              <a:pPr/>
              <a:t>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87E1424-ACB5-42FC-AA98-F569DF7F2C74}" type="slidenum">
              <a:rPr lang="en-US" smtClean="0"/>
              <a:pPr/>
              <a:t>‹#›</a:t>
            </a:fld>
            <a:endParaRPr lang="en-US"/>
          </a:p>
        </p:txBody>
      </p:sp>
    </p:spTree>
  </p:cSld>
  <p:clrMapOvr>
    <a:masterClrMapping/>
  </p:clrMapOvr>
  <p:transition>
    <p:rand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A442ED-C55F-4F17-9855-863B2E77B4AB}" type="datetimeFigureOut">
              <a:rPr lang="en-US" smtClean="0"/>
              <a:pPr/>
              <a:t>2/3/2012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87E1424-ACB5-42FC-AA98-F569DF7F2C74}" type="slidenum">
              <a:rPr lang="en-US" smtClean="0"/>
              <a:pPr/>
              <a:t>‹#›</a:t>
            </a:fld>
            <a:endParaRPr lang="en-US"/>
          </a:p>
        </p:txBody>
      </p:sp>
    </p:spTree>
  </p:cSld>
  <p:clrMapOvr>
    <a:masterClrMapping/>
  </p:clrMapOvr>
  <p:transition>
    <p:rand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5AA442ED-C55F-4F17-9855-863B2E77B4AB}" type="datetimeFigureOut">
              <a:rPr lang="en-US" smtClean="0"/>
              <a:pPr/>
              <a:t>2/3/2012</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87E1424-ACB5-42FC-AA98-F569DF7F2C74}"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A442ED-C55F-4F17-9855-863B2E77B4AB}" type="datetimeFigureOut">
              <a:rPr lang="en-US" smtClean="0"/>
              <a:pPr/>
              <a:t>2/3/2012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F87E1424-ACB5-42FC-AA98-F569DF7F2C74}"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rand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A442ED-C55F-4F17-9855-863B2E77B4AB}" type="datetimeFigureOut">
              <a:rPr lang="en-US" smtClean="0"/>
              <a:pPr/>
              <a:t>2/3/2012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F87E1424-ACB5-42FC-AA98-F569DF7F2C74}" type="slidenum">
              <a:rPr lang="en-US" smtClean="0"/>
              <a:pPr/>
              <a:t>‹#›</a:t>
            </a:fld>
            <a:endParaRPr lang="en-US"/>
          </a:p>
        </p:txBody>
      </p:sp>
    </p:spTree>
  </p:cSld>
  <p:clrMapOvr>
    <a:masterClrMapping/>
  </p:clrMapOvr>
  <p:transition>
    <p:rand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AA442ED-C55F-4F17-9855-863B2E77B4AB}" type="datetimeFigureOut">
              <a:rPr lang="en-US" smtClean="0"/>
              <a:pPr/>
              <a:t>2/3/2012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87E1424-ACB5-42FC-AA98-F569DF7F2C74}"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5AA442ED-C55F-4F17-9855-863B2E77B4AB}" type="datetimeFigureOut">
              <a:rPr lang="en-US" smtClean="0"/>
              <a:pPr/>
              <a:t>2/3/2012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87E1424-ACB5-42FC-AA98-F569DF7F2C74}" type="slidenum">
              <a:rPr lang="en-US" smtClean="0"/>
              <a:pPr/>
              <a:t>‹#›</a:t>
            </a:fld>
            <a:endParaRPr lang="en-US"/>
          </a:p>
        </p:txBody>
      </p:sp>
    </p:spTree>
  </p:cSld>
  <p:clrMapOvr>
    <a:masterClrMapping/>
  </p:clrMapOvr>
  <p:transition>
    <p:rand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5AA442ED-C55F-4F17-9855-863B2E77B4AB}" type="datetimeFigureOut">
              <a:rPr lang="en-US" smtClean="0"/>
              <a:pPr/>
              <a:t>2/3/2012</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87E1424-ACB5-42FC-AA98-F569DF7F2C74}"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p:rand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5AA442ED-C55F-4F17-9855-863B2E77B4AB}" type="datetimeFigureOut">
              <a:rPr lang="en-US" smtClean="0"/>
              <a:pPr/>
              <a:t>2/3/2012</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87E1424-ACB5-42FC-AA98-F569DF7F2C74}"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rand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5AA442ED-C55F-4F17-9855-863B2E77B4AB}" type="datetimeFigureOut">
              <a:rPr lang="en-US" smtClean="0"/>
              <a:pPr/>
              <a:t>2/3/2012</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87E1424-ACB5-42FC-AA98-F569DF7F2C74}"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random/>
  </p:transition>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John D. Rockefeller</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Subtitle 2"/>
          <p:cNvSpPr>
            <a:spLocks noGrp="1"/>
          </p:cNvSpPr>
          <p:nvPr>
            <p:ph type="subTitle" idx="1"/>
          </p:nvPr>
        </p:nvSpPr>
        <p:spPr/>
        <p:txBody>
          <a:bodyPr/>
          <a:lstStyle/>
          <a:p>
            <a:r>
              <a:rPr lang="en-US" dirty="0" smtClean="0"/>
              <a:t>By: Bree Long</a:t>
            </a:r>
            <a:endParaRPr lang="en-US" dirty="0"/>
          </a:p>
        </p:txBody>
      </p:sp>
      <p:pic>
        <p:nvPicPr>
          <p:cNvPr id="2050" name="Picture 2"/>
          <p:cNvPicPr>
            <a:picLocks noChangeAspect="1" noChangeArrowheads="1"/>
          </p:cNvPicPr>
          <p:nvPr/>
        </p:nvPicPr>
        <p:blipFill>
          <a:blip r:embed="rId2" cstate="print"/>
          <a:srcRect/>
          <a:stretch>
            <a:fillRect/>
          </a:stretch>
        </p:blipFill>
        <p:spPr bwMode="auto">
          <a:xfrm>
            <a:off x="152400" y="2693294"/>
            <a:ext cx="2971800" cy="4164706"/>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Works Cited</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lnSpcReduction="10000"/>
          </a:bodyPr>
          <a:lstStyle/>
          <a:p>
            <a:r>
              <a:rPr lang="en-US" i="1" dirty="0" smtClean="0"/>
              <a:t>United states history</a:t>
            </a:r>
            <a:r>
              <a:rPr lang="en-US" dirty="0" smtClean="0"/>
              <a:t>. (</a:t>
            </a:r>
            <a:r>
              <a:rPr lang="en-US" dirty="0" err="1" smtClean="0"/>
              <a:t>n.d</a:t>
            </a:r>
            <a:r>
              <a:rPr lang="en-US" dirty="0" smtClean="0"/>
              <a:t>.). Retrieved from http://www.u-s-history.com/pages/h957.html </a:t>
            </a:r>
          </a:p>
          <a:p>
            <a:r>
              <a:rPr lang="en-US" dirty="0" smtClean="0"/>
              <a:t>Farrell, N. (2000). </a:t>
            </a:r>
            <a:r>
              <a:rPr lang="en-US" i="1" dirty="0" smtClean="0"/>
              <a:t>pbs.org</a:t>
            </a:r>
            <a:r>
              <a:rPr lang="en-US" dirty="0" smtClean="0"/>
              <a:t>. Retrieved from http://www.pbs.org/wgbh/amex/rockefellers/peopleevents/p_rock_jsr.html </a:t>
            </a:r>
          </a:p>
          <a:p>
            <a:r>
              <a:rPr lang="en-US" i="1" dirty="0" smtClean="0"/>
              <a:t>John d </a:t>
            </a:r>
            <a:r>
              <a:rPr lang="en-US" i="1" dirty="0" err="1" smtClean="0"/>
              <a:t>rockefeller</a:t>
            </a:r>
            <a:r>
              <a:rPr lang="en-US" i="1" dirty="0" smtClean="0"/>
              <a:t> biography</a:t>
            </a:r>
            <a:r>
              <a:rPr lang="en-US" dirty="0" smtClean="0"/>
              <a:t>. (2011). Retrieved from http://www.biography.com/people/john-d-rockefeller-9461341 </a:t>
            </a:r>
            <a:endParaRPr lang="en-US" dirty="0"/>
          </a:p>
        </p:txBody>
      </p:sp>
    </p:spTree>
  </p:cSld>
  <p:clrMapOvr>
    <a:masterClrMapping/>
  </p:clrMapOvr>
  <p:transition>
    <p:rand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Early Life</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a:bodyPr>
          <a:lstStyle/>
          <a:p>
            <a:r>
              <a:rPr lang="en-US" dirty="0" smtClean="0"/>
              <a:t>Born on July 8, 1839 in Richford, New York</a:t>
            </a:r>
          </a:p>
          <a:p>
            <a:r>
              <a:rPr lang="en-US" dirty="0" smtClean="0"/>
              <a:t>Father was a “Doctor” who claimed to be able to cure cancer</a:t>
            </a:r>
          </a:p>
          <a:p>
            <a:r>
              <a:rPr lang="en-US" dirty="0" smtClean="0"/>
              <a:t>Mother had a very strong faith in religion</a:t>
            </a:r>
          </a:p>
          <a:p>
            <a:r>
              <a:rPr lang="en-US" dirty="0" smtClean="0"/>
              <a:t>Attended Owego Academy in 1853 and became very proficient in arithmetic</a:t>
            </a:r>
          </a:p>
          <a:p>
            <a:r>
              <a:rPr lang="en-US" dirty="0" smtClean="0"/>
              <a:t>Family moved to Cleveland, where he joined the debate team. This helped him greatly with public speaking.</a:t>
            </a:r>
            <a:endParaRPr lang="en-US" dirty="0"/>
          </a:p>
        </p:txBody>
      </p:sp>
    </p:spTree>
  </p:cSld>
  <p:clrMapOvr>
    <a:masterClrMapping/>
  </p:clrMapOvr>
  <p:transition>
    <p:rand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Early Business</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fontScale="85000" lnSpcReduction="10000"/>
          </a:bodyPr>
          <a:lstStyle/>
          <a:p>
            <a:r>
              <a:rPr lang="en-US" dirty="0" smtClean="0"/>
              <a:t>In 1855, Rockefeller spent 10 weeks at Folsom’s Commercial College, which taught him about economics and bookkeeping</a:t>
            </a:r>
          </a:p>
          <a:p>
            <a:r>
              <a:rPr lang="en-US" dirty="0" smtClean="0"/>
              <a:t>After a long and difficult job search, he got a job as an assistant bookkeeper with Hewitt and Tuttle.</a:t>
            </a:r>
          </a:p>
          <a:p>
            <a:r>
              <a:rPr lang="en-US" dirty="0" smtClean="0"/>
              <a:t>Honest and hard-working, he quickly earned the respect of his employers. Thus, they allowed him more freedom in the workplace to make his own business decisions. Rockefeller took on this responsibility and did very well in his ventures.</a:t>
            </a:r>
            <a:endParaRPr lang="en-US" dirty="0"/>
          </a:p>
        </p:txBody>
      </p:sp>
    </p:spTree>
  </p:cSld>
  <p:clrMapOvr>
    <a:masterClrMapping/>
  </p:clrMapOvr>
  <p:transition>
    <p:rand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Early Business (continued)</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a:bodyPr>
          <a:lstStyle/>
          <a:p>
            <a:r>
              <a:rPr lang="en-US" dirty="0" smtClean="0"/>
              <a:t>A few months before he turned twenty, he started his own business. Partnering up with a man named Maurice Clark, they became commission merchants. This business was very successful.</a:t>
            </a:r>
          </a:p>
          <a:p>
            <a:r>
              <a:rPr lang="en-US" dirty="0" smtClean="0"/>
              <a:t>During the Civil War, grain prices went up, benefiting his business. Rockefeller realized, however, that industrial materials were much more profitable.</a:t>
            </a:r>
            <a:endParaRPr lang="en-US" dirty="0"/>
          </a:p>
        </p:txBody>
      </p:sp>
    </p:spTree>
  </p:cSld>
  <p:clrMapOvr>
    <a:masterClrMapping/>
  </p:clrMapOvr>
  <p:transition>
    <p:random/>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Big Business</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fontScale="92500" lnSpcReduction="20000"/>
          </a:bodyPr>
          <a:lstStyle/>
          <a:p>
            <a:r>
              <a:rPr lang="en-US" dirty="0" smtClean="0"/>
              <a:t>In 1863 Rockefeller formed the firm of Andrews, Clark &amp; Company.</a:t>
            </a:r>
          </a:p>
          <a:p>
            <a:r>
              <a:rPr lang="en-US" dirty="0" smtClean="0"/>
              <a:t>Rockefeller labored on increasing the efficiency of the business.</a:t>
            </a:r>
          </a:p>
          <a:p>
            <a:r>
              <a:rPr lang="en-US" dirty="0" smtClean="0"/>
              <a:t>He hired his own plumber, built his own cooperage shop, and used his own wagons and horses. (Effectively using vertical integration)</a:t>
            </a:r>
          </a:p>
          <a:p>
            <a:r>
              <a:rPr lang="en-US" dirty="0" smtClean="0"/>
              <a:t>In 1865, he bought out the other owners. He borrowed large sums of money in order to expand the business.</a:t>
            </a:r>
          </a:p>
          <a:p>
            <a:endParaRPr lang="en-US" dirty="0"/>
          </a:p>
        </p:txBody>
      </p:sp>
    </p:spTree>
  </p:cSld>
  <p:clrMapOvr>
    <a:masterClrMapping/>
  </p:clrMapOvr>
  <p:transition>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Big Business (continued)</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fontScale="92500" lnSpcReduction="10000"/>
          </a:bodyPr>
          <a:lstStyle/>
          <a:p>
            <a:r>
              <a:rPr lang="en-US" dirty="0" smtClean="0"/>
              <a:t>In 1866, Rockefeller partnered up with his brother, William, and Henry Flagler, and built a refinery called Standard Works.</a:t>
            </a:r>
          </a:p>
          <a:p>
            <a:r>
              <a:rPr lang="en-US" dirty="0" smtClean="0"/>
              <a:t>Focused on efficiency, he decided to consolidate other oil firms in order to get rid of “waste”</a:t>
            </a:r>
          </a:p>
          <a:p>
            <a:r>
              <a:rPr lang="en-US" dirty="0" smtClean="0"/>
              <a:t>He made the decision to be a part of the South Improvement Scheme, which later proved detrimental to his image when it collapsed in 1872</a:t>
            </a:r>
            <a:endParaRPr lang="en-US" dirty="0"/>
          </a:p>
        </p:txBody>
      </p:sp>
    </p:spTree>
  </p:cSld>
  <p:clrMapOvr>
    <a:masterClrMapping/>
  </p:clrMapOvr>
  <p:transition>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Big Business (continued)</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lstStyle/>
          <a:p>
            <a:r>
              <a:rPr lang="en-US" dirty="0" smtClean="0"/>
              <a:t>He quickly and quietly bought out the competition, starting with the larger companies and working his way down the chain.</a:t>
            </a:r>
          </a:p>
          <a:p>
            <a:r>
              <a:rPr lang="en-US" dirty="0" smtClean="0"/>
              <a:t>Used pipelines instead of wagons to deliver oil</a:t>
            </a:r>
          </a:p>
          <a:p>
            <a:r>
              <a:rPr lang="en-US" dirty="0" smtClean="0"/>
              <a:t>Formed the Standard Oil Trust in 1882</a:t>
            </a:r>
            <a:endParaRPr lang="en-US" dirty="0"/>
          </a:p>
        </p:txBody>
      </p:sp>
    </p:spTree>
  </p:cSld>
  <p:clrMapOvr>
    <a:masterClrMapping/>
  </p:clrMapOvr>
  <p:transition>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Legacy</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Philanthropic: Established numerous foundations and trusts</a:t>
            </a:r>
          </a:p>
          <a:p>
            <a:r>
              <a:rPr lang="en-US" dirty="0" smtClean="0"/>
              <a:t>Political: His children and grandchildren became influential leaders in banking and government</a:t>
            </a:r>
          </a:p>
          <a:p>
            <a:r>
              <a:rPr lang="en-US" dirty="0" smtClean="0"/>
              <a:t>Economic: Personal wealth in today’s dollars would easily exceed billionaires such as Bill Gates and Sam Walton, making him the wealthiest man in modern history</a:t>
            </a:r>
          </a:p>
          <a:p>
            <a:endParaRPr lang="en-US" dirty="0"/>
          </a:p>
        </p:txBody>
      </p:sp>
    </p:spTree>
  </p:cSld>
  <p:clrMapOvr>
    <a:masterClrMapping/>
  </p:clrMapOvr>
  <p:transition>
    <p:rand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Political Cartoon</a:t>
            </a:r>
            <a:endParaRPr lang="en-US"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a:xfrm>
            <a:off x="3505200" y="1646237"/>
            <a:ext cx="5181600" cy="4526280"/>
          </a:xfrm>
        </p:spPr>
        <p:txBody>
          <a:bodyPr>
            <a:normAutofit lnSpcReduction="10000"/>
          </a:bodyPr>
          <a:lstStyle/>
          <a:p>
            <a:r>
              <a:rPr lang="en-US" dirty="0" smtClean="0"/>
              <a:t>This cartoon shows John D. Rockefeller as a “king” and his golden “crown” is made up of the oil companies of his empire and the railroads that help distribute it. It shows how much power Rockefeller had over the United States.</a:t>
            </a:r>
            <a:endParaRPr lang="en-US" dirty="0"/>
          </a:p>
        </p:txBody>
      </p:sp>
      <p:pic>
        <p:nvPicPr>
          <p:cNvPr id="1027" name="Picture 3"/>
          <p:cNvPicPr>
            <a:picLocks noChangeAspect="1" noChangeArrowheads="1"/>
          </p:cNvPicPr>
          <p:nvPr/>
        </p:nvPicPr>
        <p:blipFill>
          <a:blip r:embed="rId2" cstate="print"/>
          <a:srcRect/>
          <a:stretch>
            <a:fillRect/>
          </a:stretch>
        </p:blipFill>
        <p:spPr bwMode="auto">
          <a:xfrm>
            <a:off x="189271" y="1066800"/>
            <a:ext cx="3315929" cy="5139690"/>
          </a:xfrm>
          <a:prstGeom prst="rect">
            <a:avLst/>
          </a:prstGeom>
          <a:noFill/>
          <a:ln w="9525">
            <a:noFill/>
            <a:miter lim="800000"/>
            <a:headEnd/>
            <a:tailEnd/>
          </a:ln>
        </p:spPr>
      </p:pic>
    </p:spTree>
  </p:cSld>
  <p:clrMapOvr>
    <a:masterClrMapping/>
  </p:clrMapOvr>
  <p:transition>
    <p:rand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Technic">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170</TotalTime>
  <Words>555</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Foundry</vt:lpstr>
      <vt:lpstr>John D. Rockefeller</vt:lpstr>
      <vt:lpstr>Early Life</vt:lpstr>
      <vt:lpstr>Early Business</vt:lpstr>
      <vt:lpstr>Early Business (continued)</vt:lpstr>
      <vt:lpstr>Big Business</vt:lpstr>
      <vt:lpstr>Big Business (continued)</vt:lpstr>
      <vt:lpstr>Big Business (continued)</vt:lpstr>
      <vt:lpstr>Legacy</vt:lpstr>
      <vt:lpstr>Political Cartoon</vt:lpstr>
      <vt:lpstr>Works Cited</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John D. Rockefeller</dc:title>
  <dc:creator>Bree</dc:creator>
  <cp:lastModifiedBy>Bree</cp:lastModifiedBy>
  <cp:revision>19</cp:revision>
  <dcterms:created xsi:type="dcterms:W3CDTF">2012-02-03T00:04:50Z</dcterms:created>
  <dcterms:modified xsi:type="dcterms:W3CDTF">2012-02-03T23:09:49Z</dcterms:modified>
</cp:coreProperties>
</file>